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legacyDocTextInfo.bin" ContentType="application/vnd.ms-office.legacyDocTextInfo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256" r:id="rId2"/>
    <p:sldId id="264" r:id="rId3"/>
    <p:sldId id="269" r:id="rId4"/>
    <p:sldId id="267" r:id="rId5"/>
    <p:sldId id="270" r:id="rId6"/>
    <p:sldId id="266" r:id="rId7"/>
    <p:sldId id="26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3300"/>
    <a:srgbClr val="99FF33"/>
    <a:srgbClr val="FFFF99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88222" autoAdjust="0"/>
  </p:normalViewPr>
  <p:slideViewPr>
    <p:cSldViewPr>
      <p:cViewPr varScale="1">
        <p:scale>
          <a:sx n="65" d="100"/>
          <a:sy n="65" d="100"/>
        </p:scale>
        <p:origin x="-9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06/relationships/legacyDocTextInfo" Target="legacyDocTextInfo.bin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3.xml"/><Relationship Id="rId1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4A87AA-B999-4713-815E-E7E4BC12FA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10ABD22-5B4F-4F46-9F13-CB4584F031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36890-619D-4CFC-8EF9-83878453B5AF}" type="slidenum">
              <a:rPr lang="en-US"/>
              <a:pPr/>
              <a:t>1</a:t>
            </a:fld>
            <a:endParaRPr lang="en-US"/>
          </a:p>
        </p:txBody>
      </p:sp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presentation file will guide you through the company’s strategy, performance,and  expansion plans. You will also get a brief introduction to the team members who have made Outlander Spices such a recognized company.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C1D61D-9890-477B-A208-D07E8F9F7C62}" type="slidenum">
              <a:rPr lang="en-US"/>
              <a:pPr/>
              <a:t>2</a:t>
            </a:fld>
            <a:endParaRPr lang="en-US"/>
          </a:p>
        </p:txBody>
      </p:sp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Outlander Spices bases its market strategy on the points mentioned above. It is because of these efforts that the company has captured such a large market share.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FF0D62-5C6D-4A52-93DE-0FBFE2E75306}" type="slidenum">
              <a:rPr lang="en-US"/>
              <a:pPr/>
              <a:t>3</a:t>
            </a:fld>
            <a:endParaRPr lang="en-US"/>
          </a:p>
        </p:txBody>
      </p:sp>
      <p:sp>
        <p:nvSpPr>
          <p:cNvPr id="3277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Outlander Spices’ performance brings in more investors and distributors. The company hopes that all of those who are attending this presentation will become investors in near future.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352CAE-C3D6-467A-AB15-77FEBB2C42E1}" type="slidenum">
              <a:rPr lang="en-US"/>
              <a:pPr/>
              <a:t>4</a:t>
            </a:fld>
            <a:endParaRPr lang="en-US"/>
          </a:p>
        </p:txBody>
      </p:sp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chart shows the company’s performance in terms of numeric data. You also can see that Outlander Spices outperforms its competitors in all of these aspects.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9E3DB-61A7-487A-8C34-63D76423D1D5}" type="slidenum">
              <a:rPr lang="en-US"/>
              <a:pPr/>
              <a:t>5</a:t>
            </a:fld>
            <a:endParaRPr lang="en-US"/>
          </a:p>
        </p:txBody>
      </p:sp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Outlander Spices is planning for expansion. On the left, you can see the present number of kiosks; on the right, you can see the areas into which we’re planning to expand our kiosk operations.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2417D7-AF42-451B-8FA7-1C618B2798D7}" type="slidenum">
              <a:rPr lang="en-US"/>
              <a:pPr/>
              <a:t>6</a:t>
            </a:fld>
            <a:endParaRPr lang="en-US"/>
          </a:p>
        </p:txBody>
      </p:sp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information provided here is for employees only. It need not be shared with prospective investors.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3490BE-33C4-4DD3-B831-979B8D9A0282}" type="slidenum">
              <a:rPr lang="en-US"/>
              <a:pPr/>
              <a:t>7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slide shows the names of members of the project team and provides information about the team’s hierarchy.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abitbetter\bamboo.gif"/>
          <p:cNvPicPr>
            <a:picLocks noChangeAspect="1" noChangeArrowheads="1"/>
          </p:cNvPicPr>
          <p:nvPr/>
        </p:nvPicPr>
        <p:blipFill>
          <a:blip r:embed="rId2"/>
          <a:srcRect r="13792"/>
          <a:stretch>
            <a:fillRect/>
          </a:stretch>
        </p:blipFill>
        <p:spPr bwMode="ltGray">
          <a:xfrm>
            <a:off x="6292850" y="-1588"/>
            <a:ext cx="2857500" cy="6869113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1158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6019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257175" y="6248400"/>
            <a:ext cx="1622425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108200" y="6248400"/>
            <a:ext cx="2997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4864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fld id="{75385293-FF65-416B-8BAA-0F1F0D53DA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98D1A-65D9-41D2-A64D-7F4D024F3B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85950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5505450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B7682-9404-42DC-9609-BED1B690FD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2484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9800" y="6248400"/>
            <a:ext cx="3505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484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81CCCB23-C4CB-4222-AFBE-DA8164FA1E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228600" y="1981200"/>
            <a:ext cx="75438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84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48400"/>
            <a:ext cx="3505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426241DC-310A-42A4-B91A-020D17DFA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73A68-E5AA-4340-A2BB-1AE055BA25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F9651-431D-4980-91BD-362B5349EB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4FE7B-1A78-431C-B5D6-43B6E16C1F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3BAC3-1E03-4C58-AA9D-DAA32FA62F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C6A4-1951-419E-AB4F-95039E14E0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C6B84-8F33-46B1-98CE-7F938569CA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E9C5C-8D5C-4804-9783-678BD0AA67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347C1-0F7B-42FB-9DBD-B6E9E37263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abitbetter\bamboo.gif"/>
          <p:cNvPicPr>
            <a:picLocks noChangeAspect="1" noChangeArrowheads="1"/>
          </p:cNvPicPr>
          <p:nvPr/>
        </p:nvPicPr>
        <p:blipFill>
          <a:blip r:embed="rId15"/>
          <a:srcRect r="45976"/>
          <a:stretch>
            <a:fillRect/>
          </a:stretch>
        </p:blipFill>
        <p:spPr bwMode="ltGray">
          <a:xfrm>
            <a:off x="7353300" y="0"/>
            <a:ext cx="1790700" cy="6858000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20675"/>
            <a:ext cx="74676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E0F361-3134-49D5-BD2B-D378F6D4C78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69925"/>
            <a:ext cx="6248400" cy="1920875"/>
          </a:xfrm>
        </p:spPr>
        <p:txBody>
          <a:bodyPr/>
          <a:lstStyle/>
          <a:p>
            <a:r>
              <a:rPr lang="en-US" sz="6000" b="1"/>
              <a:t>Outlander</a:t>
            </a:r>
            <a:r>
              <a:rPr lang="en-US"/>
              <a:t> </a:t>
            </a:r>
            <a:r>
              <a:rPr lang="en-US" sz="6000" b="1"/>
              <a:t>Spices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US"/>
              <a:t>Project justification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Control inventory costs and levels</a:t>
            </a:r>
          </a:p>
          <a:p>
            <a:r>
              <a:rPr lang="en-US"/>
              <a:t>Provide quality products</a:t>
            </a:r>
          </a:p>
          <a:p>
            <a:r>
              <a:rPr lang="en-US"/>
              <a:t>Price products competitively</a:t>
            </a:r>
          </a:p>
          <a:p>
            <a:r>
              <a:rPr lang="en-US"/>
              <a:t>Control cash flow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US"/>
              <a:t>Performance</a:t>
            </a:r>
          </a:p>
        </p:txBody>
      </p:sp>
      <p:sp>
        <p:nvSpPr>
          <p:cNvPr id="1945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i="1">
                <a:latin typeface="Courier New" pitchFamily="49" charset="0"/>
              </a:rPr>
              <a:t>Pricing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Lower than competition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Provides large margin of profit for distributors</a:t>
            </a:r>
          </a:p>
          <a:p>
            <a:pPr>
              <a:lnSpc>
                <a:spcPct val="90000"/>
              </a:lnSpc>
            </a:pPr>
            <a:r>
              <a:rPr lang="en-US" sz="2800" b="1" i="1">
                <a:latin typeface="Courier New" pitchFamily="49" charset="0"/>
              </a:rPr>
              <a:t>Products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Quality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Brand loyalty</a:t>
            </a:r>
          </a:p>
          <a:p>
            <a:pPr>
              <a:lnSpc>
                <a:spcPct val="90000"/>
              </a:lnSpc>
            </a:pPr>
            <a:r>
              <a:rPr lang="en-US" sz="2800" b="1" i="1">
                <a:latin typeface="Courier New" pitchFamily="49" charset="0"/>
              </a:rPr>
              <a:t>Inventory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Turnover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Cost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US"/>
              <a:t>Performance</a:t>
            </a:r>
          </a:p>
        </p:txBody>
      </p:sp>
      <p:graphicFrame>
        <p:nvGraphicFramePr>
          <p:cNvPr id="17444" name="Group 36"/>
          <p:cNvGraphicFramePr>
            <a:graphicFrameLocks noGrp="1"/>
          </p:cNvGraphicFramePr>
          <p:nvPr/>
        </p:nvGraphicFramePr>
        <p:xfrm>
          <a:off x="1524000" y="2209800"/>
          <a:ext cx="6096000" cy="377952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868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Profit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132% growth in profits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Lower than competitors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Inventory turnover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50% faster than competitors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14% of inventory costs saved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US"/>
              <a:t>Expansion project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124200" y="2128838"/>
            <a:ext cx="2971800" cy="538162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 flipV="1">
            <a:off x="838200" y="3048000"/>
            <a:ext cx="24384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791200" y="2971800"/>
            <a:ext cx="2514600" cy="609600"/>
          </a:xfrm>
          <a:prstGeom prst="rect">
            <a:avLst/>
          </a:prstGeom>
          <a:solidFill>
            <a:srgbClr val="99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 flipH="1">
            <a:off x="2819400" y="2667000"/>
            <a:ext cx="1295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5105400" y="2667000"/>
            <a:ext cx="1371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838200" y="4572000"/>
            <a:ext cx="1828800" cy="914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5410200" y="4419600"/>
            <a:ext cx="1676400" cy="838200"/>
          </a:xfrm>
          <a:prstGeom prst="ellipse">
            <a:avLst/>
          </a:prstGeom>
          <a:solidFill>
            <a:srgbClr val="99FF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5410200" y="5638800"/>
            <a:ext cx="1524000" cy="914400"/>
          </a:xfrm>
          <a:prstGeom prst="ellipse">
            <a:avLst/>
          </a:prstGeom>
          <a:solidFill>
            <a:srgbClr val="99FF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7315200" y="5638800"/>
            <a:ext cx="1828800" cy="9906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flipH="1">
            <a:off x="1752600" y="3581400"/>
            <a:ext cx="228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 flipH="1">
            <a:off x="6172200" y="3581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5" name="AutoShape 15"/>
          <p:cNvSpPr>
            <a:spLocks noChangeArrowheads="1"/>
          </p:cNvSpPr>
          <p:nvPr/>
        </p:nvSpPr>
        <p:spPr bwMode="auto">
          <a:xfrm>
            <a:off x="7924800" y="3581400"/>
            <a:ext cx="457200" cy="2057400"/>
          </a:xfrm>
          <a:prstGeom prst="downArrow">
            <a:avLst>
              <a:gd name="adj1" fmla="val 50000"/>
              <a:gd name="adj2" fmla="val 112500"/>
            </a:avLst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3429000" y="22098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Outlander Spices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1355725" y="3013075"/>
            <a:ext cx="1081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Present</a:t>
            </a:r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5867400" y="3013075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After Expansion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1143000" y="4572000"/>
            <a:ext cx="190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20 kiosks</a:t>
            </a:r>
          </a:p>
          <a:p>
            <a:r>
              <a:rPr lang="en-US"/>
              <a:t> in East</a:t>
            </a:r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5638800" y="4419600"/>
            <a:ext cx="190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Kiosks </a:t>
            </a:r>
          </a:p>
          <a:p>
            <a:r>
              <a:rPr lang="en-US"/>
              <a:t>in West</a:t>
            </a:r>
          </a:p>
        </p:txBody>
      </p:sp>
      <p:sp>
        <p:nvSpPr>
          <p:cNvPr id="20502" name="Text Box 22"/>
          <p:cNvSpPr txBox="1">
            <a:spLocks noChangeArrowheads="1"/>
          </p:cNvSpPr>
          <p:nvPr/>
        </p:nvSpPr>
        <p:spPr bwMode="auto">
          <a:xfrm>
            <a:off x="7848600" y="58674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Web</a:t>
            </a:r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5562600" y="5638800"/>
            <a:ext cx="18653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Kiosks in Midwest</a:t>
            </a:r>
          </a:p>
        </p:txBody>
      </p:sp>
      <p:sp>
        <p:nvSpPr>
          <p:cNvPr id="20505" name="Line 25"/>
          <p:cNvSpPr>
            <a:spLocks noChangeShapeType="1"/>
          </p:cNvSpPr>
          <p:nvPr/>
        </p:nvSpPr>
        <p:spPr bwMode="auto">
          <a:xfrm>
            <a:off x="6172200" y="5257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073525" y="1981200"/>
            <a:ext cx="369887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Party on Friday</a:t>
            </a:r>
          </a:p>
          <a:p>
            <a:pPr>
              <a:lnSpc>
                <a:spcPct val="90000"/>
              </a:lnSpc>
            </a:pPr>
            <a:r>
              <a:rPr lang="en-US" sz="2800"/>
              <a:t>Two weeks vacation</a:t>
            </a:r>
          </a:p>
          <a:p>
            <a:pPr>
              <a:lnSpc>
                <a:spcPct val="90000"/>
              </a:lnSpc>
            </a:pPr>
            <a:r>
              <a:rPr lang="en-US" sz="2800"/>
              <a:t>50% of the profits to staff</a:t>
            </a:r>
          </a:p>
          <a:p>
            <a:pPr>
              <a:lnSpc>
                <a:spcPct val="90000"/>
              </a:lnSpc>
            </a:pPr>
            <a:r>
              <a:rPr lang="en-US" sz="2800"/>
              <a:t>Free lunch every Wednesday</a:t>
            </a:r>
          </a:p>
          <a:p>
            <a:pPr>
              <a:lnSpc>
                <a:spcPct val="90000"/>
              </a:lnSpc>
            </a:pPr>
            <a:r>
              <a:rPr lang="en-US" sz="2800"/>
              <a:t>Free parking for one month</a:t>
            </a:r>
          </a:p>
        </p:txBody>
      </p:sp>
      <p:pic>
        <p:nvPicPr>
          <p:cNvPr id="16389" name="Picture 5" descr="C:\Program Files\Common Files\Microsoft Shared\Clipart\cagcat50\bd06518_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2565400"/>
            <a:ext cx="3698875" cy="2946400"/>
          </a:xfrm>
        </p:spPr>
      </p:pic>
      <p:sp>
        <p:nvSpPr>
          <p:cNvPr id="16390" name="WordArt 6"/>
          <p:cNvSpPr>
            <a:spLocks noChangeArrowheads="1" noChangeShapeType="1" noTextEdit="1"/>
          </p:cNvSpPr>
          <p:nvPr/>
        </p:nvSpPr>
        <p:spPr bwMode="auto">
          <a:xfrm>
            <a:off x="1752600" y="533400"/>
            <a:ext cx="5410200" cy="10287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Celebration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US"/>
              <a:t>The project team</a:t>
            </a:r>
          </a:p>
        </p:txBody>
      </p:sp>
      <p:graphicFrame>
        <p:nvGraphicFramePr>
          <p:cNvPr id="18437" name="Organization Chart 5"/>
          <p:cNvGraphicFramePr>
            <a:graphicFrameLocks/>
          </p:cNvGraphicFramePr>
          <p:nvPr/>
        </p:nvGraphicFramePr>
        <p:xfrm>
          <a:off x="609600" y="2360613"/>
          <a:ext cx="8685213" cy="2981325"/>
        </p:xfrm>
        <a:graphic>
          <a:graphicData uri="http://schemas.openxmlformats.org/drawingml/2006/compatibility">
            <com:legacyDrawing xmlns:com="http://schemas.openxmlformats.org/drawingml/2006/compatibility" spid="_x0000_s18437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Office2000\Templates\Presentation Designs\Bamboo.pot</Template>
  <TotalTime>1680</TotalTime>
  <Words>344</Words>
  <Application>Microsoft PowerPoint</Application>
  <PresentationFormat>On-screen Show (4:3)</PresentationFormat>
  <Paragraphs>70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Times New Roman</vt:lpstr>
      <vt:lpstr>Arial Black</vt:lpstr>
      <vt:lpstr>Arial</vt:lpstr>
      <vt:lpstr>Wingdings</vt:lpstr>
      <vt:lpstr>Courier New</vt:lpstr>
      <vt:lpstr>Bamboo</vt:lpstr>
      <vt:lpstr>Outlander Spices</vt:lpstr>
      <vt:lpstr>Project justification</vt:lpstr>
      <vt:lpstr>Performance</vt:lpstr>
      <vt:lpstr>Performance</vt:lpstr>
      <vt:lpstr>Expansion project</vt:lpstr>
      <vt:lpstr>Slide 6</vt:lpstr>
      <vt:lpstr>The project team</vt:lpstr>
    </vt:vector>
  </TitlesOfParts>
  <Company>niit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Nilanjana</dc:creator>
  <cp:lastModifiedBy>Microsoft training</cp:lastModifiedBy>
  <cp:revision>25</cp:revision>
  <dcterms:created xsi:type="dcterms:W3CDTF">1999-11-24T23:23:38Z</dcterms:created>
  <dcterms:modified xsi:type="dcterms:W3CDTF">2007-11-04T11:17:39Z</dcterms:modified>
</cp:coreProperties>
</file>